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sldIdLst>
    <p:sldId id="264" r:id="rId3"/>
    <p:sldId id="261" r:id="rId4"/>
    <p:sldId id="260" r:id="rId5"/>
    <p:sldId id="265" r:id="rId6"/>
    <p:sldId id="256" r:id="rId7"/>
    <p:sldId id="266" r:id="rId8"/>
    <p:sldId id="259" r:id="rId9"/>
    <p:sldId id="258" r:id="rId10"/>
    <p:sldId id="270" r:id="rId11"/>
    <p:sldId id="267" r:id="rId12"/>
    <p:sldId id="272" r:id="rId13"/>
    <p:sldId id="268" r:id="rId14"/>
    <p:sldId id="26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527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16" autoAdjust="0"/>
    <p:restoredTop sz="94660"/>
  </p:normalViewPr>
  <p:slideViewPr>
    <p:cSldViewPr snapToGrid="0">
      <p:cViewPr>
        <p:scale>
          <a:sx n="80" d="100"/>
          <a:sy n="80" d="100"/>
        </p:scale>
        <p:origin x="-30" y="6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BDA6A-2F24-4517-9858-B070EF5B0476}" type="datetimeFigureOut">
              <a:rPr lang="en-GB" smtClean="0"/>
              <a:t>02/08/2017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1FA49-16F9-46BF-BA55-AA97E04AB39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82635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BDA6A-2F24-4517-9858-B070EF5B0476}" type="datetimeFigureOut">
              <a:rPr lang="en-GB" smtClean="0"/>
              <a:t>02/08/2017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1FA49-16F9-46BF-BA55-AA97E04AB39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51610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BDA6A-2F24-4517-9858-B070EF5B0476}" type="datetimeFigureOut">
              <a:rPr lang="en-GB" smtClean="0"/>
              <a:t>02/08/2017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1FA49-16F9-46BF-BA55-AA97E04AB39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88093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98D8A-E67B-1442-AE11-CE89E04E050D}" type="datetimeFigureOut">
              <a:rPr lang="en-US" smtClean="0"/>
              <a:t>8/2/2017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20596-5EFB-2F47-ACA6-B382A902D8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149345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98D8A-E67B-1442-AE11-CE89E04E050D}" type="datetimeFigureOut">
              <a:rPr lang="en-US" smtClean="0"/>
              <a:t>8/2/2017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20596-5EFB-2F47-ACA6-B382A902D8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80511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98D8A-E67B-1442-AE11-CE89E04E050D}" type="datetimeFigureOut">
              <a:rPr lang="en-US" smtClean="0"/>
              <a:t>8/2/2017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20596-5EFB-2F47-ACA6-B382A902D8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2057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98D8A-E67B-1442-AE11-CE89E04E050D}" type="datetimeFigureOut">
              <a:rPr lang="en-US" smtClean="0"/>
              <a:t>8/2/2017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20596-5EFB-2F47-ACA6-B382A902D8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0658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98D8A-E67B-1442-AE11-CE89E04E050D}" type="datetimeFigureOut">
              <a:rPr lang="en-US" smtClean="0"/>
              <a:t>8/2/2017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20596-5EFB-2F47-ACA6-B382A902D8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730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98D8A-E67B-1442-AE11-CE89E04E050D}" type="datetimeFigureOut">
              <a:rPr lang="en-US" smtClean="0"/>
              <a:t>8/2/2017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20596-5EFB-2F47-ACA6-B382A902D8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7023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98D8A-E67B-1442-AE11-CE89E04E050D}" type="datetimeFigureOut">
              <a:rPr lang="en-US" smtClean="0"/>
              <a:t>8/2/2017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20596-5EFB-2F47-ACA6-B382A902D8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24429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98D8A-E67B-1442-AE11-CE89E04E050D}" type="datetimeFigureOut">
              <a:rPr lang="en-US" smtClean="0"/>
              <a:t>8/2/2017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20596-5EFB-2F47-ACA6-B382A902D8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0904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BDA6A-2F24-4517-9858-B070EF5B0476}" type="datetimeFigureOut">
              <a:rPr lang="en-GB" smtClean="0"/>
              <a:t>02/08/2017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1FA49-16F9-46BF-BA55-AA97E04AB39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36171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98D8A-E67B-1442-AE11-CE89E04E050D}" type="datetimeFigureOut">
              <a:rPr lang="en-US" smtClean="0"/>
              <a:t>8/2/2017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20596-5EFB-2F47-ACA6-B382A902D8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11838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98D8A-E67B-1442-AE11-CE89E04E050D}" type="datetimeFigureOut">
              <a:rPr lang="en-US" smtClean="0"/>
              <a:t>8/2/2017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20596-5EFB-2F47-ACA6-B382A902D8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91381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98D8A-E67B-1442-AE11-CE89E04E050D}" type="datetimeFigureOut">
              <a:rPr lang="en-US" smtClean="0"/>
              <a:t>8/2/2017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20596-5EFB-2F47-ACA6-B382A902D8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3756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BDA6A-2F24-4517-9858-B070EF5B0476}" type="datetimeFigureOut">
              <a:rPr lang="en-GB" smtClean="0"/>
              <a:t>02/08/2017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1FA49-16F9-46BF-BA55-AA97E04AB39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30783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BDA6A-2F24-4517-9858-B070EF5B0476}" type="datetimeFigureOut">
              <a:rPr lang="en-GB" smtClean="0"/>
              <a:t>02/08/2017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1FA49-16F9-46BF-BA55-AA97E04AB39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19872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BDA6A-2F24-4517-9858-B070EF5B0476}" type="datetimeFigureOut">
              <a:rPr lang="en-GB" smtClean="0"/>
              <a:t>02/08/2017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1FA49-16F9-46BF-BA55-AA97E04AB39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61650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BDA6A-2F24-4517-9858-B070EF5B0476}" type="datetimeFigureOut">
              <a:rPr lang="en-GB" smtClean="0"/>
              <a:t>02/08/2017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1FA49-16F9-46BF-BA55-AA97E04AB39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74082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BDA6A-2F24-4517-9858-B070EF5B0476}" type="datetimeFigureOut">
              <a:rPr lang="en-GB" smtClean="0"/>
              <a:t>02/08/2017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1FA49-16F9-46BF-BA55-AA97E04AB39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77965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BDA6A-2F24-4517-9858-B070EF5B0476}" type="datetimeFigureOut">
              <a:rPr lang="en-GB" smtClean="0"/>
              <a:t>02/08/2017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1FA49-16F9-46BF-BA55-AA97E04AB39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84216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BDA6A-2F24-4517-9858-B070EF5B0476}" type="datetimeFigureOut">
              <a:rPr lang="en-GB" smtClean="0"/>
              <a:t>02/08/2017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1FA49-16F9-46BF-BA55-AA97E04AB39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04968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9BDA6A-2F24-4517-9858-B070EF5B0476}" type="datetimeFigureOut">
              <a:rPr lang="en-GB" smtClean="0"/>
              <a:t>02/08/2017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01FA49-16F9-46BF-BA55-AA97E04AB39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93654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D98D8A-E67B-1442-AE11-CE89E04E050D}" type="datetimeFigureOut">
              <a:rPr lang="en-US" smtClean="0"/>
              <a:t>8/2/2017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D20596-5EFB-2F47-ACA6-B382A902D8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7244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14670" y="200210"/>
            <a:ext cx="10909005" cy="706090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Protocol for syringe infiltration of </a:t>
            </a:r>
            <a:r>
              <a:rPr lang="en-US" sz="3200" i="1" dirty="0">
                <a:latin typeface="Arial" panose="020B0604020202020204" pitchFamily="34" charset="0"/>
                <a:cs typeface="Arial" panose="020B0604020202020204" pitchFamily="34" charset="0"/>
              </a:rPr>
              <a:t>P. </a:t>
            </a:r>
            <a:r>
              <a:rPr lang="en-US" sz="3200" i="1" dirty="0" err="1">
                <a:latin typeface="Arial" panose="020B0604020202020204" pitchFamily="34" charset="0"/>
                <a:cs typeface="Arial" panose="020B0604020202020204" pitchFamily="34" charset="0"/>
              </a:rPr>
              <a:t>syringae</a:t>
            </a:r>
            <a:r>
              <a:rPr lang="en-US" sz="32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22916" y="1504882"/>
            <a:ext cx="7632848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/>
            <a:r>
              <a:rPr lang="en-GB" sz="2000" dirty="0">
                <a:solidFill>
                  <a:prstClr val="black"/>
                </a:solidFill>
                <a:latin typeface="Galliard-Roman"/>
              </a:rPr>
              <a:t>1. For each bacterial strain, select four </a:t>
            </a:r>
            <a:r>
              <a:rPr lang="en-GB" sz="2000" b="1" dirty="0">
                <a:solidFill>
                  <a:prstClr val="black"/>
                </a:solidFill>
                <a:latin typeface="Galliard-Roman"/>
              </a:rPr>
              <a:t>fully developed leaves </a:t>
            </a:r>
            <a:r>
              <a:rPr lang="en-GB" sz="2000" dirty="0">
                <a:solidFill>
                  <a:prstClr val="black"/>
                </a:solidFill>
                <a:latin typeface="Galliard-Roman"/>
              </a:rPr>
              <a:t>of</a:t>
            </a:r>
          </a:p>
          <a:p>
            <a:pPr defTabSz="457200"/>
            <a:r>
              <a:rPr lang="en-GB" sz="2000" dirty="0">
                <a:solidFill>
                  <a:prstClr val="black"/>
                </a:solidFill>
                <a:latin typeface="Galliard-Roman"/>
              </a:rPr>
              <a:t>each plant.</a:t>
            </a:r>
          </a:p>
          <a:p>
            <a:pPr defTabSz="457200"/>
            <a:endParaRPr lang="en-GB" sz="2000" dirty="0">
              <a:solidFill>
                <a:prstClr val="black"/>
              </a:solidFill>
              <a:latin typeface="Galliard-Roman"/>
            </a:endParaRPr>
          </a:p>
          <a:p>
            <a:pPr defTabSz="457200"/>
            <a:r>
              <a:rPr lang="en-GB" sz="2000" dirty="0">
                <a:solidFill>
                  <a:prstClr val="black"/>
                </a:solidFill>
                <a:latin typeface="Galliard-Roman"/>
              </a:rPr>
              <a:t>2. </a:t>
            </a:r>
            <a:r>
              <a:rPr lang="en-GB" sz="2000" b="1" dirty="0">
                <a:solidFill>
                  <a:prstClr val="black"/>
                </a:solidFill>
                <a:latin typeface="Galliard-Roman"/>
              </a:rPr>
              <a:t>Mark the petioles </a:t>
            </a:r>
            <a:r>
              <a:rPr lang="en-GB" sz="2000" dirty="0">
                <a:solidFill>
                  <a:prstClr val="black"/>
                </a:solidFill>
                <a:latin typeface="Galliard-Roman"/>
              </a:rPr>
              <a:t>with permanent ink for identification.</a:t>
            </a:r>
          </a:p>
          <a:p>
            <a:pPr defTabSz="457200"/>
            <a:endParaRPr lang="en-GB" sz="2000" dirty="0">
              <a:solidFill>
                <a:prstClr val="black"/>
              </a:solidFill>
              <a:latin typeface="Galliard-Roman"/>
            </a:endParaRPr>
          </a:p>
          <a:p>
            <a:pPr defTabSz="457200"/>
            <a:r>
              <a:rPr lang="en-GB" sz="2000" dirty="0">
                <a:solidFill>
                  <a:prstClr val="black"/>
                </a:solidFill>
                <a:latin typeface="Galliard-Roman"/>
              </a:rPr>
              <a:t>3. Using a </a:t>
            </a:r>
            <a:r>
              <a:rPr lang="en-GB" sz="2000" b="1" dirty="0">
                <a:solidFill>
                  <a:prstClr val="black"/>
                </a:solidFill>
                <a:latin typeface="Galliard-Roman"/>
              </a:rPr>
              <a:t>1-mL needleless syringe </a:t>
            </a:r>
            <a:r>
              <a:rPr lang="en-GB" sz="2000" dirty="0">
                <a:solidFill>
                  <a:prstClr val="black"/>
                </a:solidFill>
                <a:latin typeface="Galliard-Roman"/>
              </a:rPr>
              <a:t>filled with bacterial suspension (OD 600 = 0.2 or 1 × 10 7 colony-forming units (CFU)/mL), gently infiltrate marked leaves on the abaxial surface.</a:t>
            </a:r>
          </a:p>
          <a:p>
            <a:pPr defTabSz="457200"/>
            <a:endParaRPr lang="en-GB" sz="2000" dirty="0">
              <a:solidFill>
                <a:prstClr val="black"/>
              </a:solidFill>
              <a:latin typeface="Galliard-Roman"/>
            </a:endParaRPr>
          </a:p>
          <a:p>
            <a:pPr defTabSz="457200"/>
            <a:r>
              <a:rPr lang="en-GB" sz="2000" dirty="0">
                <a:solidFill>
                  <a:prstClr val="black"/>
                </a:solidFill>
                <a:latin typeface="Galliard-Roman"/>
              </a:rPr>
              <a:t>4. Allow leaves to dry </a:t>
            </a:r>
            <a:r>
              <a:rPr lang="en-GB" sz="2000" b="1" dirty="0">
                <a:solidFill>
                  <a:prstClr val="black"/>
                </a:solidFill>
                <a:latin typeface="Galliard-Roman"/>
              </a:rPr>
              <a:t>[we will use absorbing paper to gently wipe the left-over liquid on the leaf surface]</a:t>
            </a:r>
            <a:r>
              <a:rPr lang="en-GB" sz="2000" dirty="0">
                <a:solidFill>
                  <a:prstClr val="black"/>
                </a:solidFill>
                <a:latin typeface="Galliard-Roman"/>
              </a:rPr>
              <a:t> and cover plants with a plastic wrap or a plastic dome to maintain high humidity.</a:t>
            </a:r>
          </a:p>
          <a:p>
            <a:pPr defTabSz="457200"/>
            <a:endParaRPr lang="en-GB" sz="2000" dirty="0">
              <a:solidFill>
                <a:prstClr val="black"/>
              </a:solidFill>
              <a:latin typeface="Galliard-Roman"/>
            </a:endParaRPr>
          </a:p>
          <a:p>
            <a:pPr defTabSz="457200"/>
            <a:r>
              <a:rPr lang="en-GB" sz="2000" dirty="0">
                <a:solidFill>
                  <a:prstClr val="black"/>
                </a:solidFill>
                <a:latin typeface="Galliard-Roman"/>
              </a:rPr>
              <a:t>5. Return plants to previous growth conditions for approximately</a:t>
            </a:r>
          </a:p>
          <a:p>
            <a:pPr defTabSz="457200"/>
            <a:r>
              <a:rPr lang="en-GB" sz="2000" dirty="0">
                <a:solidFill>
                  <a:prstClr val="black"/>
                </a:solidFill>
                <a:latin typeface="Galliard-Roman"/>
              </a:rPr>
              <a:t>24 hours while HR cell death progresses.</a:t>
            </a:r>
            <a:endParaRPr lang="en-GB" sz="2000" b="1" dirty="0">
              <a:solidFill>
                <a:prstClr val="black"/>
              </a:solidFill>
              <a:latin typeface="Galliard-Roman"/>
            </a:endParaRPr>
          </a:p>
        </p:txBody>
      </p:sp>
      <p:pic>
        <p:nvPicPr>
          <p:cNvPr id="6" name="Picture 2" descr="Figure 1">
            <a:extLst>
              <a:ext uri="{FF2B5EF4-FFF2-40B4-BE49-F238E27FC236}">
                <a16:creationId xmlns:a16="http://schemas.microsoft.com/office/drawing/2014/main" id="{FF3FF2A7-E6F9-40A9-A57E-6032DACD3F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98" t="16618" r="20198" b="63591"/>
          <a:stretch/>
        </p:blipFill>
        <p:spPr bwMode="auto">
          <a:xfrm>
            <a:off x="9198474" y="5010800"/>
            <a:ext cx="2816317" cy="1291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D03F381-BCEC-431E-B60B-1221FE195B1C}"/>
              </a:ext>
            </a:extLst>
          </p:cNvPr>
          <p:cNvSpPr txBox="1"/>
          <p:nvPr/>
        </p:nvSpPr>
        <p:spPr>
          <a:xfrm>
            <a:off x="9198474" y="4455042"/>
            <a:ext cx="29935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altLang="zh-TW" sz="2400" dirty="0"/>
              <a:t>   No HR            </a:t>
            </a:r>
            <a:r>
              <a:rPr lang="en-GB" altLang="zh-TW" sz="2400" dirty="0" err="1"/>
              <a:t>HR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317354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B8F4F2-A884-4757-ACEE-C991B1272F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90742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5523" t="8493" b="2498"/>
          <a:stretch/>
        </p:blipFill>
        <p:spPr>
          <a:xfrm>
            <a:off x="4221737" y="746260"/>
            <a:ext cx="1713399" cy="26448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2648"/>
          <a:stretch/>
        </p:blipFill>
        <p:spPr>
          <a:xfrm>
            <a:off x="2454805" y="746260"/>
            <a:ext cx="1649928" cy="2644890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 flipV="1">
            <a:off x="2409925" y="610191"/>
            <a:ext cx="3497347" cy="254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912126" y="222781"/>
            <a:ext cx="5895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/>
              <a:t>HR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4"/>
          <a:srcRect t="4471"/>
          <a:stretch/>
        </p:blipFill>
        <p:spPr>
          <a:xfrm>
            <a:off x="4221737" y="3799279"/>
            <a:ext cx="1728233" cy="284817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5"/>
          <a:srcRect t="4315"/>
          <a:stretch/>
        </p:blipFill>
        <p:spPr>
          <a:xfrm>
            <a:off x="2454805" y="3799279"/>
            <a:ext cx="1605047" cy="2857721"/>
          </a:xfrm>
          <a:prstGeom prst="rect">
            <a:avLst/>
          </a:prstGeom>
        </p:spPr>
      </p:pic>
      <p:cxnSp>
        <p:nvCxnSpPr>
          <p:cNvPr id="19" name="Straight Connector 18"/>
          <p:cNvCxnSpPr/>
          <p:nvPr/>
        </p:nvCxnSpPr>
        <p:spPr>
          <a:xfrm>
            <a:off x="6880325" y="622891"/>
            <a:ext cx="3620499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8285917" y="210081"/>
            <a:ext cx="9741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/>
              <a:t>No HR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6"/>
          <a:srcRect t="4247" b="3366"/>
          <a:stretch/>
        </p:blipFill>
        <p:spPr>
          <a:xfrm>
            <a:off x="6880325" y="746260"/>
            <a:ext cx="1712535" cy="264489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7"/>
          <a:srcRect t="4067" b="3438"/>
          <a:stretch/>
        </p:blipFill>
        <p:spPr>
          <a:xfrm>
            <a:off x="8731294" y="746260"/>
            <a:ext cx="1769530" cy="264489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80325" y="3775893"/>
            <a:ext cx="1580688" cy="2940126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72994" y="3775893"/>
            <a:ext cx="1668178" cy="291484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673626" y="1714762"/>
            <a:ext cx="14617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/>
              <a:t>Trypan blue staining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831174" y="4707040"/>
            <a:ext cx="14617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/>
              <a:t>DAB staining</a:t>
            </a:r>
          </a:p>
        </p:txBody>
      </p:sp>
    </p:spTree>
    <p:extLst>
      <p:ext uri="{BB962C8B-B14F-4D97-AF65-F5344CB8AC3E}">
        <p14:creationId xmlns:p14="http://schemas.microsoft.com/office/powerpoint/2010/main" val="4564289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43269BB-CADC-437A-A927-5CC0B3E878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737" b="1241"/>
          <a:stretch/>
        </p:blipFill>
        <p:spPr>
          <a:xfrm>
            <a:off x="460745" y="1913860"/>
            <a:ext cx="7875181" cy="45507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06D2E67-7E5B-426D-A573-F2B3266B941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186" b="25427"/>
          <a:stretch/>
        </p:blipFill>
        <p:spPr>
          <a:xfrm>
            <a:off x="8654903" y="2317898"/>
            <a:ext cx="3312208" cy="414669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FFE7EA49-AC6C-4576-AE13-29694A794D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altLang="zh-TW" b="1" dirty="0"/>
              <a:t>Ion leakage/ Conductivity assay</a:t>
            </a:r>
            <a:endParaRPr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17007497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98199B3-CD45-42F7-B07B-9DF1D0EFC4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204" y="173739"/>
            <a:ext cx="10515600" cy="1325563"/>
          </a:xfrm>
        </p:spPr>
        <p:txBody>
          <a:bodyPr/>
          <a:lstStyle/>
          <a:p>
            <a:r>
              <a:rPr lang="en-GB" altLang="zh-TW" b="1" dirty="0"/>
              <a:t>Ion leakage/ Conductivity assay</a:t>
            </a:r>
            <a:endParaRPr lang="zh-TW" altLang="en-US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A3FF6B-7034-45D8-B3D6-86E1EA3F09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0172" y="1842534"/>
            <a:ext cx="6838618" cy="4710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4342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D65C8A9-A07D-4E46-9D7A-F28AA1B3E9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9652823"/>
              </p:ext>
            </p:extLst>
          </p:nvPr>
        </p:nvGraphicFramePr>
        <p:xfrm>
          <a:off x="627321" y="1552354"/>
          <a:ext cx="10834575" cy="48909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6915">
                  <a:extLst>
                    <a:ext uri="{9D8B030D-6E8A-4147-A177-3AD203B41FA5}">
                      <a16:colId xmlns:a16="http://schemas.microsoft.com/office/drawing/2014/main" val="1660022746"/>
                    </a:ext>
                  </a:extLst>
                </a:gridCol>
                <a:gridCol w="2166915">
                  <a:extLst>
                    <a:ext uri="{9D8B030D-6E8A-4147-A177-3AD203B41FA5}">
                      <a16:colId xmlns:a16="http://schemas.microsoft.com/office/drawing/2014/main" val="3266872211"/>
                    </a:ext>
                  </a:extLst>
                </a:gridCol>
                <a:gridCol w="2166915">
                  <a:extLst>
                    <a:ext uri="{9D8B030D-6E8A-4147-A177-3AD203B41FA5}">
                      <a16:colId xmlns:a16="http://schemas.microsoft.com/office/drawing/2014/main" val="1332558600"/>
                    </a:ext>
                  </a:extLst>
                </a:gridCol>
                <a:gridCol w="2166915">
                  <a:extLst>
                    <a:ext uri="{9D8B030D-6E8A-4147-A177-3AD203B41FA5}">
                      <a16:colId xmlns:a16="http://schemas.microsoft.com/office/drawing/2014/main" val="1584840622"/>
                    </a:ext>
                  </a:extLst>
                </a:gridCol>
                <a:gridCol w="2166915">
                  <a:extLst>
                    <a:ext uri="{9D8B030D-6E8A-4147-A177-3AD203B41FA5}">
                      <a16:colId xmlns:a16="http://schemas.microsoft.com/office/drawing/2014/main" val="940824459"/>
                    </a:ext>
                  </a:extLst>
                </a:gridCol>
              </a:tblGrid>
              <a:tr h="978195">
                <a:tc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GB" sz="2800" dirty="0">
                          <a:solidFill>
                            <a:schemeClr val="tx1"/>
                          </a:solidFill>
                        </a:rPr>
                        <a:t>Strain infiltrated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8597653"/>
                  </a:ext>
                </a:extLst>
              </a:tr>
              <a:tr h="978195">
                <a:tc rowSpan="4">
                  <a:txBody>
                    <a:bodyPr/>
                    <a:lstStyle/>
                    <a:p>
                      <a:pPr algn="ctr"/>
                      <a:r>
                        <a:rPr lang="en-GB" sz="2800" b="1" dirty="0">
                          <a:solidFill>
                            <a:schemeClr val="tx1"/>
                          </a:solidFill>
                        </a:rPr>
                        <a:t>Plant</a:t>
                      </a:r>
                      <a:r>
                        <a:rPr lang="en-GB" sz="2800" b="1" baseline="0" dirty="0">
                          <a:solidFill>
                            <a:schemeClr val="tx1"/>
                          </a:solidFill>
                        </a:rPr>
                        <a:t> genotype</a:t>
                      </a:r>
                      <a:endParaRPr lang="en-GB" sz="2800" b="1" dirty="0">
                        <a:solidFill>
                          <a:schemeClr val="tx1"/>
                        </a:solidFill>
                      </a:endParaRPr>
                    </a:p>
                  </a:txBody>
                  <a:tcPr vert="vert2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b="1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b="1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564703"/>
                  </a:ext>
                </a:extLst>
              </a:tr>
              <a:tr h="978195"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b="1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/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/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/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4196539"/>
                  </a:ext>
                </a:extLst>
              </a:tr>
              <a:tr h="978195"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/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/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/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212377"/>
                  </a:ext>
                </a:extLst>
              </a:tr>
              <a:tr h="978195"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b="1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/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/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/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5753714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82FEFB16-E19B-499A-B6FB-D6A1FF094482}"/>
              </a:ext>
            </a:extLst>
          </p:cNvPr>
          <p:cNvSpPr/>
          <p:nvPr/>
        </p:nvSpPr>
        <p:spPr>
          <a:xfrm>
            <a:off x="627321" y="511491"/>
            <a:ext cx="1111102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altLang="zh-TW" sz="2400" b="1" dirty="0"/>
              <a:t>Write down the number of leaves showing HR out of the number of leaves infiltrated</a:t>
            </a:r>
          </a:p>
          <a:p>
            <a:endParaRPr lang="zh-TW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8598187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AD70F0-0F19-469A-900C-EBC21C611A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8725" y="420615"/>
            <a:ext cx="3930502" cy="919088"/>
          </a:xfrm>
        </p:spPr>
        <p:txBody>
          <a:bodyPr/>
          <a:lstStyle/>
          <a:p>
            <a:r>
              <a:rPr lang="en-GB" altLang="zh-TW" b="1" dirty="0"/>
              <a:t>Discussion</a:t>
            </a:r>
            <a:endParaRPr lang="zh-TW" alt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5AD4F8B-7470-4091-914D-6ACFE0770F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0233" y="1943357"/>
            <a:ext cx="9144000" cy="3266595"/>
          </a:xfrm>
        </p:spPr>
        <p:txBody>
          <a:bodyPr>
            <a:normAutofit/>
          </a:bodyPr>
          <a:lstStyle/>
          <a:p>
            <a:pPr algn="l"/>
            <a:r>
              <a:rPr lang="en-GB" altLang="zh-TW" sz="2800" b="1" dirty="0"/>
              <a:t>Are there any unexpected HR?</a:t>
            </a:r>
          </a:p>
          <a:p>
            <a:pPr algn="l"/>
            <a:endParaRPr lang="en-GB" altLang="zh-TW" sz="2800" b="1" dirty="0"/>
          </a:p>
          <a:p>
            <a:pPr algn="l"/>
            <a:r>
              <a:rPr lang="en-GB" altLang="zh-TW" sz="2800" b="1" dirty="0"/>
              <a:t>Has HR appeared when it is not supposed to?</a:t>
            </a:r>
          </a:p>
          <a:p>
            <a:pPr algn="l"/>
            <a:endParaRPr lang="en-GB" altLang="zh-TW" sz="2800" b="1" dirty="0"/>
          </a:p>
          <a:p>
            <a:pPr algn="l"/>
            <a:r>
              <a:rPr lang="en-GB" altLang="zh-TW" sz="2800" b="1" dirty="0"/>
              <a:t>Are there any other methods to assess HR? (later)</a:t>
            </a:r>
          </a:p>
          <a:p>
            <a:pPr algn="l"/>
            <a:endParaRPr lang="en-GB" altLang="zh-TW" sz="2800" b="1" dirty="0"/>
          </a:p>
          <a:p>
            <a:pPr algn="l"/>
            <a:endParaRPr lang="zh-TW" altLang="en-US" sz="28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B58D32-7DBD-4227-A81B-D9AC55ED76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9693" y="2535194"/>
            <a:ext cx="2371060" cy="395066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1D1444A-9947-4145-BE9F-D156754B638B}"/>
              </a:ext>
            </a:extLst>
          </p:cNvPr>
          <p:cNvSpPr txBox="1"/>
          <p:nvPr/>
        </p:nvSpPr>
        <p:spPr>
          <a:xfrm rot="20478206">
            <a:off x="10135631" y="3072937"/>
            <a:ext cx="16779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altLang="zh-TW" sz="2400" b="1" dirty="0">
                <a:latin typeface="Arial Black" panose="020B0A04020102020204" pitchFamily="34" charset="0"/>
              </a:rPr>
              <a:t>ALL MY PLANTS DIED</a:t>
            </a:r>
            <a:endParaRPr lang="zh-TW" altLang="en-US" sz="2400" b="1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33508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B7ADFA-5D7D-4729-978D-C7208DB2F2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917" y="53827"/>
            <a:ext cx="10515600" cy="1325563"/>
          </a:xfrm>
        </p:spPr>
        <p:txBody>
          <a:bodyPr>
            <a:normAutofit/>
          </a:bodyPr>
          <a:lstStyle/>
          <a:p>
            <a:r>
              <a:rPr lang="en-GB" altLang="zh-TW" sz="4800" b="1" dirty="0"/>
              <a:t>HR can be condition-dependent</a:t>
            </a:r>
            <a:endParaRPr lang="zh-TW" altLang="en-US" sz="48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8118C4-1E4B-4C23-8A57-4A63010AF5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31951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en-GB" altLang="zh-TW" dirty="0"/>
              <a:t>Growing condition: </a:t>
            </a:r>
            <a:r>
              <a:rPr lang="pt-BR" altLang="zh-TW" dirty="0"/>
              <a:t> 21–23 °C; 10 h light/14 h dark; 75% humidity</a:t>
            </a:r>
          </a:p>
          <a:p>
            <a:pPr marL="0" indent="0">
              <a:buNone/>
            </a:pPr>
            <a:endParaRPr lang="pt-BR" altLang="zh-TW" dirty="0"/>
          </a:p>
          <a:p>
            <a:r>
              <a:rPr lang="pt-BR" altLang="zh-TW" dirty="0"/>
              <a:t>Leaf position</a:t>
            </a:r>
          </a:p>
          <a:p>
            <a:pPr marL="0" indent="0">
              <a:buNone/>
            </a:pPr>
            <a:endParaRPr lang="pt-BR" altLang="zh-TW" dirty="0"/>
          </a:p>
          <a:p>
            <a:r>
              <a:rPr lang="pt-BR" altLang="zh-TW" dirty="0"/>
              <a:t>Age: </a:t>
            </a:r>
            <a:r>
              <a:rPr lang="en-GB" altLang="zh-TW" dirty="0"/>
              <a:t>plants of 5-week-old </a:t>
            </a:r>
          </a:p>
          <a:p>
            <a:pPr marL="0" indent="0">
              <a:buNone/>
            </a:pPr>
            <a:endParaRPr lang="en-GB" altLang="zh-TW" dirty="0"/>
          </a:p>
          <a:p>
            <a:r>
              <a:rPr lang="en-GB" altLang="zh-TW" dirty="0"/>
              <a:t>Handling </a:t>
            </a:r>
            <a:endParaRPr lang="pt-BR" altLang="zh-TW" dirty="0"/>
          </a:p>
          <a:p>
            <a:endParaRPr lang="en-GB" altLang="zh-TW" dirty="0"/>
          </a:p>
          <a:p>
            <a:r>
              <a:rPr lang="en-GB" altLang="zh-TW" dirty="0"/>
              <a:t>Time of the day</a:t>
            </a:r>
            <a:endParaRPr lang="zh-TW" altLang="en-US" dirty="0"/>
          </a:p>
        </p:txBody>
      </p:sp>
      <p:pic>
        <p:nvPicPr>
          <p:cNvPr id="1026" name="Picture 2" descr="Image result for arabidopsis COL-0">
            <a:extLst>
              <a:ext uri="{FF2B5EF4-FFF2-40B4-BE49-F238E27FC236}">
                <a16:creationId xmlns:a16="http://schemas.microsoft.com/office/drawing/2014/main" id="{DC2EC43B-E10A-411D-8270-97DD183645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8731" y="3037073"/>
            <a:ext cx="3391786" cy="3391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D600E66B-D211-4B55-948E-F13E56D28C6E}"/>
              </a:ext>
            </a:extLst>
          </p:cNvPr>
          <p:cNvSpPr/>
          <p:nvPr/>
        </p:nvSpPr>
        <p:spPr>
          <a:xfrm rot="8300830">
            <a:off x="10107943" y="3319273"/>
            <a:ext cx="606056" cy="305314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F35B77A5-9076-49E4-B742-98BD4C6C1A35}"/>
              </a:ext>
            </a:extLst>
          </p:cNvPr>
          <p:cNvSpPr/>
          <p:nvPr/>
        </p:nvSpPr>
        <p:spPr>
          <a:xfrm rot="13834295">
            <a:off x="8389010" y="5693287"/>
            <a:ext cx="606056" cy="305314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941278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3033272"/>
              </p:ext>
            </p:extLst>
          </p:nvPr>
        </p:nvGraphicFramePr>
        <p:xfrm>
          <a:off x="542261" y="542259"/>
          <a:ext cx="11003516" cy="58479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09283">
                  <a:extLst>
                    <a:ext uri="{9D8B030D-6E8A-4147-A177-3AD203B41FA5}">
                      <a16:colId xmlns:a16="http://schemas.microsoft.com/office/drawing/2014/main" val="1420482431"/>
                    </a:ext>
                  </a:extLst>
                </a:gridCol>
                <a:gridCol w="2860159">
                  <a:extLst>
                    <a:ext uri="{9D8B030D-6E8A-4147-A177-3AD203B41FA5}">
                      <a16:colId xmlns:a16="http://schemas.microsoft.com/office/drawing/2014/main" val="125931069"/>
                    </a:ext>
                  </a:extLst>
                </a:gridCol>
                <a:gridCol w="2881423">
                  <a:extLst>
                    <a:ext uri="{9D8B030D-6E8A-4147-A177-3AD203B41FA5}">
                      <a16:colId xmlns:a16="http://schemas.microsoft.com/office/drawing/2014/main" val="1644367525"/>
                    </a:ext>
                  </a:extLst>
                </a:gridCol>
                <a:gridCol w="2752651">
                  <a:extLst>
                    <a:ext uri="{9D8B030D-6E8A-4147-A177-3AD203B41FA5}">
                      <a16:colId xmlns:a16="http://schemas.microsoft.com/office/drawing/2014/main" val="4182339734"/>
                    </a:ext>
                  </a:extLst>
                </a:gridCol>
              </a:tblGrid>
              <a:tr h="792135">
                <a:tc>
                  <a:txBody>
                    <a:bodyPr/>
                    <a:lstStyle/>
                    <a:p>
                      <a:pPr algn="ctr"/>
                      <a:endParaRPr lang="en-GB" sz="24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1" dirty="0">
                          <a:latin typeface="+mn-lt"/>
                        </a:rPr>
                        <a:t>AvrRPS4 (A)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1" dirty="0">
                          <a:latin typeface="+mn-lt"/>
                        </a:rPr>
                        <a:t>PopP2 (B)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1" dirty="0">
                          <a:latin typeface="+mn-lt"/>
                        </a:rPr>
                        <a:t>AvrRPT2 (C)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099025"/>
                  </a:ext>
                </a:extLst>
              </a:tr>
              <a:tr h="1555496">
                <a:tc>
                  <a:txBody>
                    <a:bodyPr/>
                    <a:lstStyle/>
                    <a:p>
                      <a:pPr lvl="0" algn="ctr"/>
                      <a:r>
                        <a:rPr lang="en-GB" altLang="zh-TW" sz="2400" b="1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</a:t>
                      </a:r>
                      <a:r>
                        <a:rPr lang="en-GB" altLang="zh-TW" sz="2400" b="1" i="1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</a:p>
                    <a:p>
                      <a:pPr lvl="0" algn="ctr"/>
                      <a:r>
                        <a:rPr lang="en-GB" altLang="zh-TW" sz="2400" b="1" i="1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rps4-21 </a:t>
                      </a:r>
                      <a:r>
                        <a:rPr lang="en-GB" altLang="zh-TW" sz="2400" b="1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en-GB" altLang="zh-TW" sz="2400" b="1" i="1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rps4b-1 </a:t>
                      </a:r>
                      <a:r>
                        <a:rPr lang="en-GB" altLang="zh-TW" sz="2400" b="1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(Col-0)</a:t>
                      </a:r>
                      <a:endParaRPr lang="en-GB" sz="24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endParaRPr lang="en-GB" sz="24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/>
                      <a:endParaRPr lang="en-GB" sz="24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/>
                      <a:endParaRPr lang="en-GB" sz="24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359747"/>
                  </a:ext>
                </a:extLst>
              </a:tr>
              <a:tr h="170878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altLang="zh-TW" sz="2400" b="1" dirty="0">
                          <a:latin typeface="+mn-lt"/>
                        </a:rPr>
                        <a:t>b: Ws-2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endParaRPr lang="en-GB" sz="24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/>
                      <a:endParaRPr lang="en-GB" sz="24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/>
                      <a:endParaRPr lang="en-GB" sz="24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1273374"/>
                  </a:ext>
                </a:extLst>
              </a:tr>
              <a:tr h="179149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</a:t>
                      </a:r>
                      <a:r>
                        <a:rPr lang="en-GB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 </a:t>
                      </a:r>
                      <a:r>
                        <a:rPr lang="en-GB" altLang="zh-TW" sz="2400" b="1" dirty="0">
                          <a:latin typeface="+mn-lt"/>
                        </a:rPr>
                        <a:t>Col-0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endParaRPr lang="en-GB" sz="24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/>
                      <a:endParaRPr lang="en-GB" sz="24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/>
                      <a:endParaRPr lang="en-GB" sz="24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7500786"/>
                  </a:ext>
                </a:extLst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45213"/>
          <a:stretch/>
        </p:blipFill>
        <p:spPr>
          <a:xfrm>
            <a:off x="9861857" y="4890667"/>
            <a:ext cx="908460" cy="133195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40382" r="2191"/>
          <a:stretch/>
        </p:blipFill>
        <p:spPr>
          <a:xfrm>
            <a:off x="4179355" y="4890668"/>
            <a:ext cx="835992" cy="131506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l="48416"/>
          <a:stretch/>
        </p:blipFill>
        <p:spPr>
          <a:xfrm>
            <a:off x="4179355" y="1404971"/>
            <a:ext cx="750931" cy="143083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/>
          <a:srcRect r="39427"/>
          <a:stretch/>
        </p:blipFill>
        <p:spPr>
          <a:xfrm>
            <a:off x="9818017" y="1355058"/>
            <a:ext cx="888969" cy="152659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/>
          <a:srcRect r="46505"/>
          <a:stretch/>
        </p:blipFill>
        <p:spPr>
          <a:xfrm>
            <a:off x="7091015" y="1355058"/>
            <a:ext cx="649488" cy="153065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7"/>
          <a:srcRect l="50981"/>
          <a:stretch/>
        </p:blipFill>
        <p:spPr>
          <a:xfrm>
            <a:off x="7091015" y="4788672"/>
            <a:ext cx="564613" cy="150215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C581748-1336-4E8E-9FAB-CC0F8B3CDCA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3800779" y="3398222"/>
            <a:ext cx="1503331" cy="74617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7F50148-F525-41CD-9F2B-80CBCCC9AA8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6200000">
            <a:off x="6586028" y="3405970"/>
            <a:ext cx="1578270" cy="730681"/>
          </a:xfrm>
          <a:prstGeom prst="rect">
            <a:avLst/>
          </a:prstGeom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601D5763-D68A-42AE-8D38-1006EF05560A}"/>
              </a:ext>
            </a:extLst>
          </p:cNvPr>
          <p:cNvSpPr/>
          <p:nvPr/>
        </p:nvSpPr>
        <p:spPr>
          <a:xfrm rot="7081467">
            <a:off x="4741120" y="4997037"/>
            <a:ext cx="368826" cy="212847"/>
          </a:xfrm>
          <a:prstGeom prst="rightArrow">
            <a:avLst/>
          </a:prstGeom>
          <a:solidFill>
            <a:srgbClr val="D527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1E31B47F-6217-437D-8A9D-35E48A1F0E1A}"/>
              </a:ext>
            </a:extLst>
          </p:cNvPr>
          <p:cNvSpPr/>
          <p:nvPr/>
        </p:nvSpPr>
        <p:spPr>
          <a:xfrm rot="2790443">
            <a:off x="9887752" y="4961497"/>
            <a:ext cx="368826" cy="212847"/>
          </a:xfrm>
          <a:prstGeom prst="rightArrow">
            <a:avLst/>
          </a:prstGeom>
          <a:solidFill>
            <a:srgbClr val="D527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23EB6F93-E408-4203-8395-CE19A521E395}"/>
              </a:ext>
            </a:extLst>
          </p:cNvPr>
          <p:cNvSpPr/>
          <p:nvPr/>
        </p:nvSpPr>
        <p:spPr>
          <a:xfrm rot="2790443">
            <a:off x="9810419" y="1421872"/>
            <a:ext cx="297899" cy="184992"/>
          </a:xfrm>
          <a:prstGeom prst="rightArrow">
            <a:avLst/>
          </a:prstGeom>
          <a:solidFill>
            <a:srgbClr val="D527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C433D54-1C27-4992-A0E1-8EE7272BFDE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10800000">
            <a:off x="9956336" y="3019646"/>
            <a:ext cx="612330" cy="1443349"/>
          </a:xfrm>
          <a:prstGeom prst="rect">
            <a:avLst/>
          </a:prstGeom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388684A2-83FC-4A9D-AFCB-43214179DB6F}"/>
              </a:ext>
            </a:extLst>
          </p:cNvPr>
          <p:cNvSpPr/>
          <p:nvPr/>
        </p:nvSpPr>
        <p:spPr>
          <a:xfrm rot="2790443">
            <a:off x="9691417" y="3082783"/>
            <a:ext cx="368826" cy="212847"/>
          </a:xfrm>
          <a:prstGeom prst="rightArrow">
            <a:avLst/>
          </a:prstGeom>
          <a:solidFill>
            <a:srgbClr val="D527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757583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Related image">
            <a:extLst>
              <a:ext uri="{FF2B5EF4-FFF2-40B4-BE49-F238E27FC236}">
                <a16:creationId xmlns:a16="http://schemas.microsoft.com/office/drawing/2014/main" id="{F10CFAFF-F00B-43CE-9281-68DFE9DD68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2209" y="2572337"/>
            <a:ext cx="5387163" cy="3741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8C31E3C-0616-4529-9BCC-3F8ACBCC0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734" y="21969"/>
            <a:ext cx="10515600" cy="1325563"/>
          </a:xfrm>
        </p:spPr>
        <p:txBody>
          <a:bodyPr>
            <a:normAutofit/>
          </a:bodyPr>
          <a:lstStyle/>
          <a:p>
            <a:r>
              <a:rPr lang="en-GB" altLang="zh-TW" sz="4800" b="1" i="1" dirty="0"/>
              <a:t>Arabidopsis</a:t>
            </a:r>
            <a:r>
              <a:rPr lang="en-GB" altLang="zh-TW" sz="4800" b="1" dirty="0"/>
              <a:t> ecotype - Col-0 &amp; Ws-2</a:t>
            </a:r>
            <a:endParaRPr lang="zh-TW" altLang="en-US" sz="4800" b="1" dirty="0"/>
          </a:p>
        </p:txBody>
      </p:sp>
      <p:pic>
        <p:nvPicPr>
          <p:cNvPr id="2052" name="Picture 4" descr="Image result for rrs1 rps4 CELL">
            <a:extLst>
              <a:ext uri="{FF2B5EF4-FFF2-40B4-BE49-F238E27FC236}">
                <a16:creationId xmlns:a16="http://schemas.microsoft.com/office/drawing/2014/main" id="{83380A0D-6E91-47B0-8213-92E98C552B1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841" y="2333271"/>
            <a:ext cx="4163222" cy="4163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F3FCF0-85E6-4A38-9DEB-E63696592DE2}"/>
              </a:ext>
            </a:extLst>
          </p:cNvPr>
          <p:cNvSpPr txBox="1"/>
          <p:nvPr/>
        </p:nvSpPr>
        <p:spPr>
          <a:xfrm>
            <a:off x="4961861" y="1376627"/>
            <a:ext cx="72301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altLang="zh-TW" sz="2400" b="1" dirty="0"/>
              <a:t>Ws-2: RRS1-R allele (longer version) - recognise PopP2</a:t>
            </a:r>
          </a:p>
          <a:p>
            <a:r>
              <a:rPr lang="en-GB" altLang="zh-TW" sz="2400" b="1" dirty="0"/>
              <a:t>Col-0: RRS1-S allele – does not recognise PopP2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682484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0460" y="273139"/>
            <a:ext cx="9631809" cy="4845870"/>
          </a:xfrm>
          <a:prstGeom prst="rect">
            <a:avLst/>
          </a:prstGeom>
        </p:spPr>
      </p:pic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EA7E9F8-2588-477E-8338-D2CE0DD979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4053872"/>
              </p:ext>
            </p:extLst>
          </p:nvPr>
        </p:nvGraphicFramePr>
        <p:xfrm>
          <a:off x="1250460" y="5350403"/>
          <a:ext cx="9631809" cy="11535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6395">
                  <a:extLst>
                    <a:ext uri="{9D8B030D-6E8A-4147-A177-3AD203B41FA5}">
                      <a16:colId xmlns:a16="http://schemas.microsoft.com/office/drawing/2014/main" val="3062578325"/>
                    </a:ext>
                  </a:extLst>
                </a:gridCol>
                <a:gridCol w="5379868">
                  <a:extLst>
                    <a:ext uri="{9D8B030D-6E8A-4147-A177-3AD203B41FA5}">
                      <a16:colId xmlns:a16="http://schemas.microsoft.com/office/drawing/2014/main" val="346139641"/>
                    </a:ext>
                  </a:extLst>
                </a:gridCol>
                <a:gridCol w="2645546">
                  <a:extLst>
                    <a:ext uri="{9D8B030D-6E8A-4147-A177-3AD203B41FA5}">
                      <a16:colId xmlns:a16="http://schemas.microsoft.com/office/drawing/2014/main" val="2994986212"/>
                    </a:ext>
                  </a:extLst>
                </a:gridCol>
              </a:tblGrid>
              <a:tr h="576761">
                <a:tc>
                  <a:txBody>
                    <a:bodyPr/>
                    <a:lstStyle/>
                    <a:p>
                      <a:pPr algn="ctr"/>
                      <a:r>
                        <a:rPr lang="en-GB" altLang="zh-TW" dirty="0"/>
                        <a:t>Background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altLang="zh-TW" dirty="0"/>
                        <a:t>Allele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altLang="zh-TW" dirty="0"/>
                        <a:t>Effector recognised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78076178"/>
                  </a:ext>
                </a:extLst>
              </a:tr>
              <a:tr h="576761">
                <a:tc>
                  <a:txBody>
                    <a:bodyPr/>
                    <a:lstStyle/>
                    <a:p>
                      <a:pPr algn="ctr"/>
                      <a:r>
                        <a:rPr lang="en-GB" altLang="zh-TW" dirty="0"/>
                        <a:t>Ws-2 &amp; Col-0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altLang="zh-TW" b="1" dirty="0"/>
                        <a:t>AvrRPT2</a:t>
                      </a:r>
                      <a:endParaRPr lang="zh-TW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1401452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EC863370-F1ED-4400-AA11-A8FEE854B8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7105" y="5937218"/>
            <a:ext cx="2379502" cy="5566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A222ABA-2090-4A5F-9F7F-291A948FE5AE}"/>
              </a:ext>
            </a:extLst>
          </p:cNvPr>
          <p:cNvSpPr txBox="1"/>
          <p:nvPr/>
        </p:nvSpPr>
        <p:spPr>
          <a:xfrm>
            <a:off x="5145262" y="6030856"/>
            <a:ext cx="1095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altLang="zh-TW" b="1" dirty="0"/>
              <a:t>RPS2</a:t>
            </a:r>
            <a:endParaRPr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19502727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5599" y="-152400"/>
            <a:ext cx="10515600" cy="1325563"/>
          </a:xfrm>
        </p:spPr>
        <p:txBody>
          <a:bodyPr>
            <a:normAutofit/>
          </a:bodyPr>
          <a:lstStyle/>
          <a:p>
            <a:r>
              <a:rPr lang="en-GB" sz="4000" dirty="0"/>
              <a:t>Some reference to follow on: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1" y="1173163"/>
            <a:ext cx="5435600" cy="256043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599" y="1281009"/>
            <a:ext cx="5338037" cy="264953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9299" y="4211554"/>
            <a:ext cx="5394324" cy="2646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2852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12716-77CD-4428-BB76-02D7BD4916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000" y="60325"/>
            <a:ext cx="10515600" cy="1325563"/>
          </a:xfrm>
        </p:spPr>
        <p:txBody>
          <a:bodyPr/>
          <a:lstStyle/>
          <a:p>
            <a:r>
              <a:rPr lang="en-GB" altLang="zh-TW" b="1" dirty="0"/>
              <a:t>Acknowledgement </a:t>
            </a:r>
            <a:endParaRPr lang="zh-TW" alt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6600" y="1385888"/>
            <a:ext cx="3606800" cy="27051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0100" y="1385888"/>
            <a:ext cx="3606800" cy="27051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0100" y="4203700"/>
            <a:ext cx="3539067" cy="26543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6600" y="4152901"/>
            <a:ext cx="3606800" cy="2705100"/>
          </a:xfrm>
          <a:prstGeom prst="rect">
            <a:avLst/>
          </a:prstGeom>
        </p:spPr>
      </p:pic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444500" y="1384300"/>
            <a:ext cx="3200400" cy="49022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altLang="zh-TW" sz="1600" dirty="0">
                <a:latin typeface="Arial" panose="020B0604020202020204" pitchFamily="34" charset="0"/>
                <a:cs typeface="Arial" panose="020B0604020202020204" pitchFamily="34" charset="0"/>
              </a:rPr>
              <a:t>Jonathan Jones</a:t>
            </a:r>
            <a:endParaRPr lang="en-GB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GB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sz="1400" b="1" dirty="0">
                <a:latin typeface="Arial" panose="020B0604020202020204" pitchFamily="34" charset="0"/>
                <a:cs typeface="Arial" panose="020B0604020202020204" pitchFamily="34" charset="0"/>
              </a:rPr>
              <a:t>R1/R4 group</a:t>
            </a:r>
          </a:p>
          <a:p>
            <a:pPr marL="0" indent="0">
              <a:buNone/>
            </a:pPr>
            <a:r>
              <a:rPr lang="en-GB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Pingtao</a:t>
            </a:r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Ding</a:t>
            </a:r>
          </a:p>
          <a:p>
            <a:pPr marL="0" indent="0">
              <a:buNone/>
            </a:pPr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Zane Duxbury</a:t>
            </a:r>
          </a:p>
          <a:p>
            <a:pPr marL="0" indent="0">
              <a:buNone/>
            </a:pPr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Yan Ma</a:t>
            </a:r>
          </a:p>
          <a:p>
            <a:pPr marL="0" indent="0">
              <a:buNone/>
            </a:pPr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Hailong Guo</a:t>
            </a:r>
          </a:p>
          <a:p>
            <a:pPr marL="0" indent="0">
              <a:buNone/>
            </a:pPr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Hannah Brown</a:t>
            </a:r>
          </a:p>
          <a:p>
            <a:pPr marL="0" indent="0">
              <a:buNone/>
            </a:pPr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Joanna Feehan</a:t>
            </a:r>
          </a:p>
          <a:p>
            <a:pPr marL="0" indent="0">
              <a:buNone/>
            </a:pPr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Maximiliano Jimenez-Dalmaroni</a:t>
            </a:r>
          </a:p>
          <a:p>
            <a:pPr marL="0" indent="0">
              <a:buNone/>
            </a:pPr>
            <a:endParaRPr lang="en-GB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GB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Lanxi Hu</a:t>
            </a:r>
          </a:p>
          <a:p>
            <a:pPr marL="0" indent="0">
              <a:buNone/>
            </a:pPr>
            <a:r>
              <a:rPr lang="en-GB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Panagiotis </a:t>
            </a:r>
            <a:r>
              <a:rPr lang="en-GB" sz="1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Moscou</a:t>
            </a:r>
            <a:endParaRPr lang="en-GB" sz="1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GB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Sung Un Huh</a:t>
            </a:r>
          </a:p>
          <a:p>
            <a:pPr marL="0" indent="0">
              <a:buNone/>
            </a:pPr>
            <a:endParaRPr lang="en-GB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GB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0997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1829</TotalTime>
  <Words>319</Words>
  <Application>Microsoft Office PowerPoint</Application>
  <PresentationFormat>Widescreen</PresentationFormat>
  <Paragraphs>86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22" baseType="lpstr">
      <vt:lpstr>新細明體</vt:lpstr>
      <vt:lpstr>Arial</vt:lpstr>
      <vt:lpstr>Arial Black</vt:lpstr>
      <vt:lpstr>Calibri</vt:lpstr>
      <vt:lpstr>Calibri Light</vt:lpstr>
      <vt:lpstr>Galliard-Roman</vt:lpstr>
      <vt:lpstr>Times New Roman</vt:lpstr>
      <vt:lpstr>Office Theme</vt:lpstr>
      <vt:lpstr>1_Office Theme</vt:lpstr>
      <vt:lpstr>Protocol for syringe infiltration of P. syringae </vt:lpstr>
      <vt:lpstr>PowerPoint Presentation</vt:lpstr>
      <vt:lpstr>Discussion</vt:lpstr>
      <vt:lpstr>HR can be condition-dependent</vt:lpstr>
      <vt:lpstr>PowerPoint Presentation</vt:lpstr>
      <vt:lpstr>Arabidopsis ecotype - Col-0 &amp; Ws-2</vt:lpstr>
      <vt:lpstr>PowerPoint Presentation</vt:lpstr>
      <vt:lpstr>Some reference to follow on:</vt:lpstr>
      <vt:lpstr>Acknowledgement </vt:lpstr>
      <vt:lpstr>PowerPoint Presentation</vt:lpstr>
      <vt:lpstr>PowerPoint Presentation</vt:lpstr>
      <vt:lpstr>Ion leakage/ Conductivity assay</vt:lpstr>
      <vt:lpstr>Ion leakage/ Conductivity assay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Bruno Ngou (TSL)</dc:creator>
  <cp:lastModifiedBy>Bruno Ngou (TSL)</cp:lastModifiedBy>
  <cp:revision>23</cp:revision>
  <dcterms:created xsi:type="dcterms:W3CDTF">2017-07-31T12:23:00Z</dcterms:created>
  <dcterms:modified xsi:type="dcterms:W3CDTF">2017-08-02T08:16:13Z</dcterms:modified>
</cp:coreProperties>
</file>